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3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754769223993486E-2"/>
          <c:y val="0.12632966148030286"/>
          <c:w val="0.73332708112558287"/>
          <c:h val="0.81393262085137263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Սեռական գորտնուկներ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4532349669817754E-3"/>
                  <c:y val="-3.995005456760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19-4A6B-A48F-8BEFC3DA4519}"/>
                </c:ext>
              </c:extLst>
            </c:dLbl>
            <c:dLbl>
              <c:idx val="2"/>
              <c:layout>
                <c:manualLayout>
                  <c:x val="7.3597049009453261E-3"/>
                  <c:y val="-1.9975027283803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19-4A6B-A48F-8BEFC3DA4519}"/>
                </c:ext>
              </c:extLst>
            </c:dLbl>
            <c:dLbl>
              <c:idx val="4"/>
              <c:layout>
                <c:manualLayout>
                  <c:x val="0"/>
                  <c:y val="2.496878410475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19-4A6B-A48F-8BEFC3DA4519}"/>
                </c:ext>
              </c:extLst>
            </c:dLbl>
            <c:dLbl>
              <c:idx val="9"/>
              <c:layout>
                <c:manualLayout>
                  <c:x val="-3.679852450472663E-3"/>
                  <c:y val="4.993756820950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19-4A6B-A48F-8BEFC3DA4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'[Chart in Microsoft PowerPoint]Sheet1'!$B$2:$L$2</c:f>
              <c:numCache>
                <c:formatCode>General</c:formatCode>
                <c:ptCount val="11"/>
                <c:pt idx="0">
                  <c:v>708</c:v>
                </c:pt>
                <c:pt idx="1">
                  <c:v>610</c:v>
                </c:pt>
                <c:pt idx="2">
                  <c:v>593</c:v>
                </c:pt>
                <c:pt idx="3">
                  <c:v>522</c:v>
                </c:pt>
                <c:pt idx="4">
                  <c:v>436</c:v>
                </c:pt>
                <c:pt idx="5">
                  <c:v>486</c:v>
                </c:pt>
                <c:pt idx="6">
                  <c:v>346</c:v>
                </c:pt>
                <c:pt idx="7">
                  <c:v>478</c:v>
                </c:pt>
                <c:pt idx="8">
                  <c:v>393</c:v>
                </c:pt>
                <c:pt idx="9">
                  <c:v>254</c:v>
                </c:pt>
                <c:pt idx="10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19-4A6B-A48F-8BEFC3DA4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8886191"/>
        <c:axId val="438879535"/>
      </c:lineChart>
      <c:catAx>
        <c:axId val="43888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79535"/>
        <c:crosses val="autoZero"/>
        <c:auto val="1"/>
        <c:lblAlgn val="ctr"/>
        <c:lblOffset val="100"/>
        <c:noMultiLvlLbl val="0"/>
      </c:catAx>
      <c:valAx>
        <c:axId val="43887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8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2084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55907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818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27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32250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31412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4574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13609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40200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128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96806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7702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98236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0642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4626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0177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3242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8B5422-B25A-4869-9074-7E2AF02167DE}" type="datetimeFigureOut">
              <a:rPr lang="hy-AM" smtClean="0"/>
              <a:t>17.10.2018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9043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y-AM" sz="4000" dirty="0"/>
              <a:t>Գենիտալ/սեռական գորտնուկների խնդիրը Հայաստանում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hy-AM" i="1" dirty="0" smtClean="0"/>
              <a:t>Հովհաննես Հովհաննիսյան</a:t>
            </a:r>
          </a:p>
          <a:p>
            <a:pPr algn="r"/>
            <a:r>
              <a:rPr lang="hy-AM" i="1" dirty="0" smtClean="0"/>
              <a:t>Երևանի Մ.Հերացու անվան պետական բժշկական համալսարան</a:t>
            </a:r>
          </a:p>
          <a:p>
            <a:pPr algn="r"/>
            <a:r>
              <a:rPr lang="hy-AM" i="1" dirty="0" smtClean="0"/>
              <a:t>Մաշկավեներաբան</a:t>
            </a:r>
            <a:endParaRPr lang="hy-AM" i="1" dirty="0"/>
          </a:p>
        </p:txBody>
      </p:sp>
    </p:spTree>
    <p:extLst>
      <p:ext uri="{BB962C8B-B14F-4D97-AF65-F5344CB8AC3E}">
        <p14:creationId xmlns:p14="http://schemas.microsoft.com/office/powerpoint/2010/main" val="37889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Հետանցքասեռական</a:t>
            </a:r>
            <a:r>
              <a:rPr lang="en-US" dirty="0" smtClean="0"/>
              <a:t> (???) </a:t>
            </a:r>
            <a:r>
              <a:rPr lang="en-US" dirty="0" err="1" smtClean="0"/>
              <a:t>գորտնուկներ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71" y="2513552"/>
            <a:ext cx="3199290" cy="39957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04" y="2513552"/>
            <a:ext cx="2256967" cy="3995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3552"/>
            <a:ext cx="2996804" cy="3995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44301"/>
          <a:stretch/>
        </p:blipFill>
        <p:spPr>
          <a:xfrm>
            <a:off x="243840" y="2513552"/>
            <a:ext cx="3261360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Հետանցքասեռական</a:t>
            </a:r>
            <a:r>
              <a:rPr lang="en-US" dirty="0"/>
              <a:t> </a:t>
            </a:r>
            <a:r>
              <a:rPr lang="en-US" dirty="0" err="1" smtClean="0"/>
              <a:t>գորտնուկներ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5" b="16438"/>
          <a:stretch/>
        </p:blipFill>
        <p:spPr>
          <a:xfrm rot="5400000">
            <a:off x="-290376" y="2604057"/>
            <a:ext cx="4073071" cy="3156130"/>
          </a:xfrm>
        </p:spPr>
      </p:pic>
      <p:pic>
        <p:nvPicPr>
          <p:cNvPr id="4" name="Picture 7" descr="1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r="10696"/>
          <a:stretch/>
        </p:blipFill>
        <p:spPr bwMode="auto">
          <a:xfrm>
            <a:off x="3450920" y="2145586"/>
            <a:ext cx="3759760" cy="407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9" descr="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12009"/>
          <a:stretch/>
        </p:blipFill>
        <p:spPr bwMode="auto">
          <a:xfrm>
            <a:off x="7337376" y="2145586"/>
            <a:ext cx="4587240" cy="407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2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Հետանցքասեռական</a:t>
            </a:r>
            <a:r>
              <a:rPr lang="en-US" dirty="0"/>
              <a:t> (???) </a:t>
            </a:r>
            <a:r>
              <a:rPr lang="en-US" dirty="0" err="1"/>
              <a:t>գորտնուկներ</a:t>
            </a:r>
            <a:endParaRPr lang="en-US" dirty="0"/>
          </a:p>
        </p:txBody>
      </p:sp>
      <p:pic>
        <p:nvPicPr>
          <p:cNvPr id="4" name="Picture 10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238971"/>
            <a:ext cx="332898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0"/>
          <a:stretch/>
        </p:blipFill>
        <p:spPr>
          <a:xfrm>
            <a:off x="5840730" y="2238971"/>
            <a:ext cx="3932832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6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Հետանցքասեռական</a:t>
            </a:r>
            <a:r>
              <a:rPr lang="en-US" dirty="0"/>
              <a:t> (???) </a:t>
            </a:r>
            <a:r>
              <a:rPr lang="en-US" dirty="0" err="1"/>
              <a:t>գորտնուկներ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2381488"/>
            <a:ext cx="10393046" cy="3897392"/>
          </a:xfrm>
        </p:spPr>
      </p:pic>
    </p:spTree>
    <p:extLst>
      <p:ext uri="{BB962C8B-B14F-4D97-AF65-F5344CB8AC3E}">
        <p14:creationId xmlns:p14="http://schemas.microsoft.com/office/powerpoint/2010/main" val="153796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Շնորհակալություն </a:t>
            </a:r>
            <a:br>
              <a:rPr lang="ru-RU" dirty="0" smtClean="0"/>
            </a:br>
            <a:r>
              <a:rPr lang="ru-RU" dirty="0" smtClean="0"/>
              <a:t>ուշադրության համար</a:t>
            </a:r>
            <a:endParaRPr lang="hy-AM" dirty="0"/>
          </a:p>
        </p:txBody>
      </p:sp>
      <p:sp>
        <p:nvSpPr>
          <p:cNvPr id="4" name="TextBox 3"/>
          <p:cNvSpPr txBox="1"/>
          <p:nvPr/>
        </p:nvSpPr>
        <p:spPr>
          <a:xfrm>
            <a:off x="7426037" y="5560291"/>
            <a:ext cx="451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Սիրով կպատասխանեմ բոլոր հարցերին</a:t>
            </a:r>
          </a:p>
          <a:p>
            <a:r>
              <a:rPr lang="ru-RU" i="1" dirty="0" smtClean="0"/>
              <a:t>Հարգանքով՝</a:t>
            </a:r>
          </a:p>
          <a:p>
            <a:pPr algn="ctr"/>
            <a:r>
              <a:rPr lang="ru-RU" i="1" dirty="0" smtClean="0"/>
              <a:t>Հովհաննես</a:t>
            </a:r>
            <a:endParaRPr lang="hy-AM" i="1" dirty="0"/>
          </a:p>
        </p:txBody>
      </p:sp>
    </p:spTree>
    <p:extLst>
      <p:ext uri="{BB962C8B-B14F-4D97-AF65-F5344CB8AC3E}">
        <p14:creationId xmlns:p14="http://schemas.microsoft.com/office/powerpoint/2010/main" val="4055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Ինչ ունենք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y-AM" dirty="0" smtClean="0"/>
              <a:t>Ուղեցույց</a:t>
            </a:r>
            <a:endParaRPr lang="ru-RU" dirty="0" smtClean="0"/>
          </a:p>
          <a:p>
            <a:pPr lvl="1"/>
            <a:r>
              <a:rPr lang="ru-RU" dirty="0" smtClean="0"/>
              <a:t>Սեռավարակների վարման ուղեցույց – Անոգենիտալ գորտնուկների վարման ուղեցույց</a:t>
            </a:r>
            <a:r>
              <a:rPr lang="hy-AM" dirty="0" smtClean="0"/>
              <a:t> 2004 / </a:t>
            </a:r>
            <a:r>
              <a:rPr lang="ru-RU" dirty="0" smtClean="0"/>
              <a:t>2017թ.</a:t>
            </a:r>
            <a:endParaRPr lang="hy-AM" dirty="0" smtClean="0"/>
          </a:p>
          <a:p>
            <a:r>
              <a:rPr lang="hy-AM" dirty="0" smtClean="0"/>
              <a:t>Ախտորոշում</a:t>
            </a:r>
          </a:p>
          <a:p>
            <a:pPr lvl="1"/>
            <a:r>
              <a:rPr lang="hy-AM" dirty="0" smtClean="0"/>
              <a:t>Կլինիկական ախտորոշում</a:t>
            </a:r>
          </a:p>
          <a:p>
            <a:pPr lvl="1"/>
            <a:r>
              <a:rPr lang="hy-AM" dirty="0" smtClean="0"/>
              <a:t>Լաբորատոր ախտորոշում</a:t>
            </a:r>
          </a:p>
          <a:p>
            <a:r>
              <a:rPr lang="hy-AM" dirty="0" smtClean="0"/>
              <a:t>Բուժում</a:t>
            </a:r>
          </a:p>
          <a:p>
            <a:pPr lvl="1"/>
            <a:r>
              <a:rPr lang="hy-AM" dirty="0" smtClean="0"/>
              <a:t>Կիրառվող բոլոր տեսակների հասանելիություն</a:t>
            </a:r>
          </a:p>
          <a:p>
            <a:r>
              <a:rPr lang="hy-AM" dirty="0" smtClean="0"/>
              <a:t>Հաշվետվություն</a:t>
            </a:r>
            <a:endParaRPr lang="ru-RU" dirty="0" smtClean="0"/>
          </a:p>
          <a:p>
            <a:pPr lvl="1"/>
            <a:r>
              <a:rPr lang="ru-RU" dirty="0" smtClean="0"/>
              <a:t>Հ</a:t>
            </a:r>
            <a:r>
              <a:rPr lang="en-US" dirty="0" smtClean="0"/>
              <a:t>Հ ԱՆ </a:t>
            </a:r>
            <a:r>
              <a:rPr lang="en-US" dirty="0" err="1" smtClean="0"/>
              <a:t>Վարչական</a:t>
            </a:r>
            <a:r>
              <a:rPr lang="en-US" dirty="0" smtClean="0"/>
              <a:t> </a:t>
            </a:r>
            <a:r>
              <a:rPr lang="en-US" dirty="0" err="1" smtClean="0"/>
              <a:t>վիճակագրական</a:t>
            </a:r>
            <a:r>
              <a:rPr lang="en-US" dirty="0" smtClean="0"/>
              <a:t> </a:t>
            </a:r>
            <a:r>
              <a:rPr lang="en-US" dirty="0" err="1" smtClean="0"/>
              <a:t>հաշվետվություն</a:t>
            </a:r>
            <a:r>
              <a:rPr lang="en-US" dirty="0" smtClean="0"/>
              <a:t> </a:t>
            </a:r>
            <a:r>
              <a:rPr lang="en-US" dirty="0" err="1" smtClean="0"/>
              <a:t>ձև</a:t>
            </a:r>
            <a:r>
              <a:rPr lang="en-US" dirty="0" smtClean="0"/>
              <a:t> </a:t>
            </a:r>
            <a:r>
              <a:rPr lang="ru-RU" dirty="0" smtClean="0"/>
              <a:t>N-34</a:t>
            </a:r>
            <a:endParaRPr lang="hy-AM" dirty="0" smtClean="0"/>
          </a:p>
          <a:p>
            <a:pPr lvl="1"/>
            <a:r>
              <a:rPr lang="hy-AM" dirty="0" smtClean="0"/>
              <a:t>Ինֆեկցիոն հիվանդությունների վերաբերյալ ԱՀԿ տարեկան հաշվետվություն 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386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Ուղեցույց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3" y="1152983"/>
            <a:ext cx="7713030" cy="5310685"/>
          </a:xfrm>
        </p:spPr>
      </p:pic>
    </p:spTree>
    <p:extLst>
      <p:ext uri="{BB962C8B-B14F-4D97-AF65-F5344CB8AC3E}">
        <p14:creationId xmlns:p14="http://schemas.microsoft.com/office/powerpoint/2010/main" val="26664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Ախտորոշում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" b="3389"/>
          <a:stretch/>
        </p:blipFill>
        <p:spPr>
          <a:xfrm>
            <a:off x="725242" y="4167555"/>
            <a:ext cx="10810266" cy="20134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r="650" b="4227"/>
          <a:stretch/>
        </p:blipFill>
        <p:spPr>
          <a:xfrm>
            <a:off x="725242" y="2182062"/>
            <a:ext cx="10810266" cy="1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Բուժում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 smtClean="0"/>
              <a:t>Պոդոֆիլոտոքսին 0.5</a:t>
            </a:r>
            <a:r>
              <a:rPr lang="en-US" dirty="0" smtClean="0"/>
              <a:t>%</a:t>
            </a:r>
            <a:r>
              <a:rPr lang="hy-AM" dirty="0" smtClean="0"/>
              <a:t> - գրանցված չէ</a:t>
            </a:r>
            <a:endParaRPr lang="en-US" dirty="0" smtClean="0"/>
          </a:p>
          <a:p>
            <a:r>
              <a:rPr lang="ru-RU" dirty="0" smtClean="0"/>
              <a:t>Եռքլորքացախաթթվի 80-90</a:t>
            </a:r>
            <a:r>
              <a:rPr lang="hy-AM" dirty="0" smtClean="0"/>
              <a:t>% - </a:t>
            </a:r>
            <a:r>
              <a:rPr lang="hy-AM" dirty="0"/>
              <a:t>գրանցված չէ</a:t>
            </a:r>
            <a:endParaRPr lang="hy-AM" dirty="0" smtClean="0"/>
          </a:p>
          <a:p>
            <a:r>
              <a:rPr lang="en-US" dirty="0" err="1" smtClean="0"/>
              <a:t>Սոլկոդերմ</a:t>
            </a:r>
            <a:r>
              <a:rPr lang="hy-AM" dirty="0" smtClean="0"/>
              <a:t> – առկա է</a:t>
            </a:r>
            <a:endParaRPr lang="en-US" dirty="0" smtClean="0"/>
          </a:p>
          <a:p>
            <a:r>
              <a:rPr lang="en-US" dirty="0" err="1" smtClean="0"/>
              <a:t>Իմիքվիմոդ</a:t>
            </a:r>
            <a:r>
              <a:rPr lang="en-US" dirty="0" smtClean="0"/>
              <a:t> 5</a:t>
            </a:r>
            <a:r>
              <a:rPr lang="ru-RU" dirty="0" smtClean="0"/>
              <a:t>%</a:t>
            </a:r>
            <a:r>
              <a:rPr lang="hy-AM" dirty="0" smtClean="0"/>
              <a:t> - առկա է</a:t>
            </a:r>
            <a:endParaRPr lang="ru-RU" dirty="0" smtClean="0"/>
          </a:p>
          <a:p>
            <a:r>
              <a:rPr lang="hy-AM" dirty="0" smtClean="0"/>
              <a:t>Վիրահատական – էլոկտրավիրահատություն, լազերային հեռացում -ունի լայն տարածում</a:t>
            </a:r>
          </a:p>
          <a:p>
            <a:r>
              <a:rPr lang="hy-AM" dirty="0" smtClean="0"/>
              <a:t>Կրիոթերապիա – մատչելի և հասալենի մեթոդ</a:t>
            </a:r>
          </a:p>
          <a:p>
            <a:endParaRPr lang="hy-AM" dirty="0"/>
          </a:p>
          <a:p>
            <a:r>
              <a:rPr lang="hy-AM" dirty="0" smtClean="0"/>
              <a:t>Թզի կաթ, եկեղեցու ավել և այլն</a:t>
            </a:r>
          </a:p>
          <a:p>
            <a:endParaRPr lang="hy-AM" dirty="0" smtClean="0"/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986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Հաշվետվություն</a:t>
            </a:r>
            <a:endParaRPr lang="hy-AM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4898" y="951085"/>
            <a:ext cx="4573267" cy="6377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01" y="1853248"/>
            <a:ext cx="3233479" cy="45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Հաշվետվություն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72623"/>
              </p:ext>
            </p:extLst>
          </p:nvPr>
        </p:nvGraphicFramePr>
        <p:xfrm>
          <a:off x="761999" y="1371599"/>
          <a:ext cx="10353676" cy="50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Հաշվետվություն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3" t="3023" r="34709" b="58128"/>
          <a:stretch/>
        </p:blipFill>
        <p:spPr>
          <a:xfrm>
            <a:off x="0" y="1853248"/>
            <a:ext cx="1210491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Լավ կլինի եթե լինի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dirty="0"/>
              <a:t>Ուղեցույց</a:t>
            </a:r>
            <a:endParaRPr lang="ru-RU" dirty="0"/>
          </a:p>
          <a:p>
            <a:pPr lvl="1"/>
            <a:r>
              <a:rPr lang="ru-RU" dirty="0" smtClean="0"/>
              <a:t>Աշխատող ուղեցույց</a:t>
            </a:r>
            <a:endParaRPr lang="hy-AM" dirty="0"/>
          </a:p>
          <a:p>
            <a:r>
              <a:rPr lang="hy-AM" dirty="0"/>
              <a:t>Ախտորոշում</a:t>
            </a:r>
          </a:p>
          <a:p>
            <a:pPr lvl="1"/>
            <a:r>
              <a:rPr lang="ru-RU" dirty="0" smtClean="0"/>
              <a:t>Լաբորատոր հասանելիություն ՀՀ ամբողջ տարածքով</a:t>
            </a:r>
            <a:endParaRPr lang="hy-AM" dirty="0"/>
          </a:p>
          <a:p>
            <a:r>
              <a:rPr lang="hy-AM" dirty="0"/>
              <a:t>Բուժում</a:t>
            </a:r>
          </a:p>
          <a:p>
            <a:pPr lvl="1"/>
            <a:r>
              <a:rPr lang="ru-RU" dirty="0" smtClean="0"/>
              <a:t>Հսկողություն</a:t>
            </a:r>
            <a:endParaRPr lang="hy-AM" dirty="0"/>
          </a:p>
          <a:p>
            <a:r>
              <a:rPr lang="hy-AM" dirty="0"/>
              <a:t>Հաշվետվություն</a:t>
            </a:r>
            <a:endParaRPr lang="ru-RU" dirty="0"/>
          </a:p>
          <a:p>
            <a:pPr lvl="1"/>
            <a:r>
              <a:rPr lang="ru-RU" dirty="0" smtClean="0"/>
              <a:t>Իրականությանը հնարավորինս մոտիկ տվյալներ</a:t>
            </a:r>
          </a:p>
          <a:p>
            <a:pPr lvl="1"/>
            <a:endParaRPr lang="hy-AM" dirty="0"/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0371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149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Գենիտալ/սեռական գորտնուկների խնդիրը Հայաստանում</vt:lpstr>
      <vt:lpstr>Ինչ ունենք</vt:lpstr>
      <vt:lpstr>Ուղեցույց</vt:lpstr>
      <vt:lpstr>Ախտորոշում</vt:lpstr>
      <vt:lpstr>Բուժում</vt:lpstr>
      <vt:lpstr>Հաշվետվություն</vt:lpstr>
      <vt:lpstr>Հաշվետվություն</vt:lpstr>
      <vt:lpstr>Հաշվետվություն</vt:lpstr>
      <vt:lpstr>Լավ կլինի եթե լինի</vt:lpstr>
      <vt:lpstr>Հետանցքասեռական (???) գորտնուկներ</vt:lpstr>
      <vt:lpstr>Հետանցքասեռական գորտնուկներ</vt:lpstr>
      <vt:lpstr>Հետանցքասեռական (???) գորտնուկներ</vt:lpstr>
      <vt:lpstr>Հետանցքասեռական (???) գորտնուկներ</vt:lpstr>
      <vt:lpstr>Շնորհակալություն  ուշադրության համար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Գենիտալ/սեռական գորտնուկների խնդիրը Հայաստանում</dc:title>
  <dc:creator>Hovhannes Hovhannisyan</dc:creator>
  <cp:lastModifiedBy>Hovhannes Hovhannisyan</cp:lastModifiedBy>
  <cp:revision>10</cp:revision>
  <dcterms:created xsi:type="dcterms:W3CDTF">2018-10-14T11:12:28Z</dcterms:created>
  <dcterms:modified xsi:type="dcterms:W3CDTF">2018-10-17T05:00:50Z</dcterms:modified>
</cp:coreProperties>
</file>